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2"/>
  </p:notesMasterIdLst>
  <p:sldIdLst>
    <p:sldId id="319" r:id="rId2"/>
    <p:sldId id="272" r:id="rId3"/>
    <p:sldId id="470" r:id="rId4"/>
    <p:sldId id="469" r:id="rId5"/>
    <p:sldId id="471" r:id="rId6"/>
    <p:sldId id="477" r:id="rId7"/>
    <p:sldId id="473" r:id="rId8"/>
    <p:sldId id="474" r:id="rId9"/>
    <p:sldId id="476" r:id="rId10"/>
    <p:sldId id="4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1DC996B8-F21E-4095-92DB-3F8C2A0DC45A}">
          <p14:sldIdLst>
            <p14:sldId id="319"/>
            <p14:sldId id="272"/>
            <p14:sldId id="470"/>
            <p14:sldId id="469"/>
            <p14:sldId id="471"/>
            <p14:sldId id="477"/>
            <p14:sldId id="473"/>
            <p14:sldId id="474"/>
            <p14:sldId id="476"/>
            <p14:sldId id="475"/>
          </p14:sldIdLst>
        </p14:section>
        <p14:section name="old, rough work" id="{93FABC5C-C618-4657-90A2-B819D20FAEC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il George Raymond" initials="NGR" lastIdx="3" clrIdx="0">
    <p:extLst>
      <p:ext uri="{19B8F6BF-5375-455C-9EA6-DF929625EA0E}">
        <p15:presenceInfo xmlns:p15="http://schemas.microsoft.com/office/powerpoint/2012/main" userId="S::ngraymon@uwaterloo.ca::655ea5e8-635f-44c5-b513-dfe746f0f2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0FF"/>
    <a:srgbClr val="545454"/>
    <a:srgbClr val="F4B183"/>
    <a:srgbClr val="FF0066"/>
    <a:srgbClr val="F3E8FD"/>
    <a:srgbClr val="0B6AFF"/>
    <a:srgbClr val="FFFFFF"/>
    <a:srgbClr val="0033BD"/>
    <a:srgbClr val="D6D6D6"/>
    <a:srgbClr val="808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5" autoAdjust="0"/>
    <p:restoredTop sz="88265" autoAdjust="0"/>
  </p:normalViewPr>
  <p:slideViewPr>
    <p:cSldViewPr snapToGrid="0">
      <p:cViewPr varScale="1">
        <p:scale>
          <a:sx n="107" d="100"/>
          <a:sy n="107" d="100"/>
        </p:scale>
        <p:origin x="86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5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0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69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8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98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5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9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always increases or decreases by 1 under ladder operators acting.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13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F46E9-A98A-2D46-816A-0FACCEE272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908"/>
            <a:ext cx="4416302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1677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1E55829F-8847-4C2A-8DD0-690EAD78E53F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54DFDD-43B6-744F-8298-62DCEDEB89F2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544DC9-9971-2C44-A9DC-ECFF04CDBA59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BFE83E-3FE1-D94C-A11C-E28DEDA2EEF7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42F746-D7DB-494D-8C92-08F201DF4CCD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D9AB60-1AAD-3B48-9347-035C93EEE539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341DAD-1B42-6D42-8636-FBCC64CC223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 altLang="zh-CN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1F0414-B0BC-1D40-AE42-89CACAFD01EC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37D53D-6C5E-E344-879C-78573CB6F971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99609C-4A91-F743-9DC8-BA3B9B97DD4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F74EF5-39A9-A847-A152-56959CFD5C34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7DC8E-B018-564C-8BBB-8FAA6CCA110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18B1E1-1A2C-E347-9D03-D4BC5DBDCB1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03563"/>
            <a:ext cx="5440648" cy="5449457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b="1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 altLang="zh-CN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7CE15A-DB6D-0743-AAE2-A7559393F313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43730A-6D45-6A4E-AFAF-A9484CA6DA98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617A37-8EFF-354B-9246-30E47D69828A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08E467-2500-5C47-8FB8-8560E7ABAFEF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18834D-333E-EB4A-AD1B-30A23CAC6B1F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4D534D-6728-704B-A66F-4879B170AB5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2A68D1-FAED-1447-93AB-E55B08AEFD7E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A0B09D-8368-594E-989B-CD138EF14445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0DB7ED-4380-A04C-92F3-CE4E4B15E4A5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5D7D64-69EE-3344-A63D-A674B494F177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B83634-00FC-A34A-8B89-3C891D015C3D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FD6163-ECDD-0B40-91FE-948DDBE0ACA3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834DC-83EF-0B40-A9C9-7B9C586DC817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F8DCC0-3434-C042-8D0F-629154663EA0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2CADCA-AB32-D243-8783-043580B06166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CDE67D-31C3-5D41-B5AF-07489970E03B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917A162-428E-D64E-BC73-35933B7A6398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A6DA07-B4AD-7445-83AE-965C2552E494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4C59D4C-CEF3-114C-A609-C15F1B28AADD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3C2F0B-F649-DB43-B61C-8B89FC99AB12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DB72BF-2DE1-3941-8225-18CF3D3ED1D3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73040C-0781-2F47-9703-20C2B47DC8C3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DD0111-7168-E949-BF53-6B2BD6863372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5CE470-B0B7-6C45-9F85-DA0F32FEC68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B47677-00DB-944D-9594-0B43C7C95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986326"/>
            <a:ext cx="5829646" cy="4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0DB0F08-8C41-1046-BBA1-B88B8D6B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2908"/>
            <a:ext cx="441630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94698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0079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25B53-FECF-DA42-A314-556289340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985586"/>
            <a:ext cx="5829646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0404D1-E1BB-704A-A81F-3B04F92679F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74AAFA-4467-0744-9DC4-A3B9064E560C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B0F6C6-8B2B-B44B-B7DA-C42AA4E0EE9E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847A9F-C2D6-B941-BCB8-2BF69CFCDA7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1CE84A-8073-E84E-A843-C5BCE43D010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2543CE-9371-F54D-B730-D964E545EAB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19067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91819" y="6335309"/>
            <a:ext cx="482917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AB47677-00DB-944D-9594-0B43C7C95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805093"/>
            <a:ext cx="5829646" cy="4075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0F8EDB-FB35-8242-B040-A8825313B8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475B1A-0654-BF46-B880-3C37A2574B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1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20807" y="63437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0079" y="6335309"/>
            <a:ext cx="475297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25B53-FECF-DA42-A314-556289340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7" y="799131"/>
            <a:ext cx="5829646" cy="4075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0404D1-E1BB-704A-A81F-3B04F92679FB}"/>
              </a:ext>
            </a:extLst>
          </p:cNvPr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74AAFA-4467-0744-9DC4-A3B9064E560C}"/>
                </a:ext>
              </a:extLst>
            </p:cNvPr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B0F6C6-8B2B-B44B-B7DA-C42AA4E0EE9E}"/>
                </a:ext>
              </a:extLst>
            </p:cNvPr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847A9F-C2D6-B941-BCB8-2BF69CFCDA75}"/>
                </a:ext>
              </a:extLst>
            </p:cNvPr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1CE84A-8073-E84E-A843-C5BCE43D0101}"/>
                </a:ext>
              </a:extLst>
            </p:cNvPr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2543CE-9371-F54D-B730-D964E545EABC}"/>
                </a:ext>
              </a:extLst>
            </p:cNvPr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C7355E0-66CF-4546-9E5B-6F021DE72A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315" y="4854114"/>
            <a:ext cx="1817370" cy="514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95CF83-0EE1-FE49-95FB-53D6128745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482" y="5539328"/>
            <a:ext cx="3717036" cy="2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446634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BFB70ED-5B41-0841-9BB6-2DFC1216B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404"/>
            <a:ext cx="44163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  <a:ln>
            <a:noFill/>
          </a:ln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8D3ADF4-EECD-EA40-9256-F7FB37B69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6404"/>
            <a:ext cx="44163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baseline="0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b="1" cap="all" baseline="0">
                <a:latin typeface="Gill Sans MT" panose="020B0502020104020203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8200"/>
            <a:ext cx="8770620" cy="1212056"/>
          </a:xfrm>
        </p:spPr>
        <p:txBody>
          <a:bodyPr anchor="b">
            <a:noAutofit/>
          </a:bodyPr>
          <a:lstStyle>
            <a:lvl1pPr algn="l">
              <a:defRPr sz="40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8086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43032" y="6335309"/>
            <a:ext cx="1181114" cy="250337"/>
          </a:xfrm>
        </p:spPr>
        <p:txBody>
          <a:bodyPr/>
          <a:lstStyle/>
          <a:p>
            <a:fld id="{72EFF9E2-52BD-4C8D-9C57-79F661DB94A1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854" y="6335309"/>
            <a:ext cx="4525878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>
            <a:lvl1pPr>
              <a:defRPr b="1"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510D489-6F8B-F94E-9C40-2D0DDA555F5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500" y="5982836"/>
            <a:ext cx="3154499" cy="900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2192000" cy="397164"/>
            <a:chOff x="0" y="0"/>
            <a:chExt cx="12192000" cy="39716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" y="198582"/>
              <a:ext cx="3082197" cy="1985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050818" y="198582"/>
              <a:ext cx="3047061" cy="1985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097879" y="198582"/>
              <a:ext cx="3047061" cy="1985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9144939" y="198582"/>
              <a:ext cx="3047061" cy="19858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0"/>
              <a:ext cx="12191999" cy="1985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2" r:id="rId21"/>
    <p:sldLayoutId id="214748372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A05961-5607-A435-43CB-D32A9FA2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277" y="861876"/>
            <a:ext cx="3416723" cy="22603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70022" y="5099471"/>
            <a:ext cx="3660314" cy="156258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Benny Chen</a:t>
            </a:r>
            <a:br>
              <a:rPr lang="en-US" dirty="0"/>
            </a:b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9770022" y="4611096"/>
            <a:ext cx="1182916" cy="377962"/>
          </a:xfrm>
        </p:spPr>
        <p:txBody>
          <a:bodyPr/>
          <a:lstStyle/>
          <a:p>
            <a:fld id="{4E14D485-9E4C-422A-874A-A7B0EA07F166}" type="datetime1">
              <a:rPr lang="en-US" smtClean="0">
                <a:solidFill>
                  <a:schemeClr val="bg1"/>
                </a:solidFill>
              </a:rPr>
              <a:t>1/16/24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60AB02E-F9C3-4A01-A473-2F9981FFF049}"/>
              </a:ext>
            </a:extLst>
          </p:cNvPr>
          <p:cNvSpPr/>
          <p:nvPr/>
        </p:nvSpPr>
        <p:spPr>
          <a:xfrm>
            <a:off x="5678095" y="1216522"/>
            <a:ext cx="3288618" cy="1626752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4961D989-C29B-4733-8F04-FCA9C51C6DC8}"/>
              </a:ext>
            </a:extLst>
          </p:cNvPr>
          <p:cNvSpPr txBox="1">
            <a:spLocks/>
          </p:cNvSpPr>
          <p:nvPr/>
        </p:nvSpPr>
        <p:spPr>
          <a:xfrm>
            <a:off x="283190" y="4477265"/>
            <a:ext cx="8770620" cy="66654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5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zh-CN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pnictogens and metal trifluorides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D5A283-3F5E-2F21-39CF-B12423877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189" y="3326887"/>
            <a:ext cx="11124033" cy="1173796"/>
          </a:xfrm>
        </p:spPr>
        <p:txBody>
          <a:bodyPr/>
          <a:lstStyle/>
          <a:p>
            <a:r>
              <a:rPr lang="en-US" altLang="zh-CN" sz="4800" dirty="0">
                <a:solidFill>
                  <a:schemeClr val="bg1"/>
                </a:solidFill>
                <a:highlight>
                  <a:srgbClr val="000000"/>
                </a:highlight>
                <a:latin typeface="HelveticaNeueLT Pro 55 Roman" panose="020B0604020202020204" pitchFamily="34" charset="0"/>
              </a:rPr>
              <a:t>D</a:t>
            </a:r>
            <a:r>
              <a:rPr lang="en-US" altLang="zh-CN" sz="4800" baseline="-25000" dirty="0">
                <a:solidFill>
                  <a:schemeClr val="bg1"/>
                </a:solidFill>
                <a:highlight>
                  <a:srgbClr val="000000"/>
                </a:highlight>
                <a:latin typeface="HelveticaNeueLT Pro 55 Roman" panose="020B0604020202020204" pitchFamily="34" charset="0"/>
              </a:rPr>
              <a:t>3h </a:t>
            </a:r>
            <a:r>
              <a:rPr lang="en-US" altLang="zh-CN" sz="4800" dirty="0">
                <a:solidFill>
                  <a:schemeClr val="bg1"/>
                </a:solidFill>
                <a:highlight>
                  <a:srgbClr val="000000"/>
                </a:highlight>
                <a:latin typeface="HelveticaNeueLT Pro 55 Roman" panose="020B0604020202020204" pitchFamily="34" charset="0"/>
              </a:rPr>
              <a:t>DIABATIZATION Protocol</a:t>
            </a:r>
            <a:endParaRPr lang="zh-CN" alt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1FA6A-2FA1-46EC-72D4-19454109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29" y="840599"/>
            <a:ext cx="3781146" cy="1979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E1EDA-E028-4623-BF47-3C0C7FEE2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454" y="1091098"/>
            <a:ext cx="1790092" cy="178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 – 2s (A1’)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4C814-0EAF-1037-8D2F-930E724E1B97}"/>
              </a:ext>
            </a:extLst>
          </p:cNvPr>
          <p:cNvSpPr/>
          <p:nvPr/>
        </p:nvSpPr>
        <p:spPr>
          <a:xfrm>
            <a:off x="3395056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23 - 2s (E’)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24 - 2s (E’)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133" y="371001"/>
            <a:ext cx="5226517" cy="250337"/>
          </a:xfrm>
        </p:spPr>
        <p:txBody>
          <a:bodyPr/>
          <a:lstStyle/>
          <a:p>
            <a:r>
              <a:rPr lang="en-US" dirty="0" err="1"/>
              <a:t>Oneshot</a:t>
            </a:r>
            <a:r>
              <a:rPr lang="en-US" dirty="0"/>
              <a:t> calculation, </a:t>
            </a:r>
            <a:r>
              <a:rPr lang="en-US" dirty="0" err="1"/>
              <a:t>mult</a:t>
            </a:r>
            <a:r>
              <a:rPr lang="en-US" dirty="0"/>
              <a:t>=5, </a:t>
            </a:r>
            <a:r>
              <a:rPr lang="en-US" dirty="0" err="1"/>
              <a:t>icharg</a:t>
            </a:r>
            <a:r>
              <a:rPr lang="en-US" dirty="0"/>
              <a:t>=0, ROHF, </a:t>
            </a:r>
            <a:r>
              <a:rPr lang="en-US" dirty="0" err="1"/>
              <a:t>SPKrTZP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38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1B729-F4B1-0FFC-56BD-780DE55A8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623" y="878940"/>
            <a:ext cx="2162540" cy="1905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4B885-56F1-4032-072E-0B1A77D80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00" y="4078796"/>
            <a:ext cx="2256847" cy="153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0E243A-E63B-A0B0-3ADA-3D61E50C8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443" y="4187458"/>
            <a:ext cx="2219417" cy="1429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3E0B5-F298-186F-869D-5CA3EFFAC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654" y="4113497"/>
            <a:ext cx="2264108" cy="1503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243B9C-6BCD-915C-7A3C-B7B6139F8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3513" y="4176505"/>
            <a:ext cx="2274587" cy="15154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D02A8C-6D3D-B37A-C7F4-03120F394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80" y="1180841"/>
            <a:ext cx="2317290" cy="14268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62C250-51E0-0C4B-8B31-B5ECAA6D0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8564" y="1237013"/>
            <a:ext cx="2317590" cy="14587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0D767A-5CD8-BD40-5CA8-C31F87918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7564" y="1237267"/>
            <a:ext cx="2278198" cy="146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A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Using Schwinger’s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Impact" panose="020B0806030902050204" pitchFamily="34" charset="0"/>
              </a:rPr>
              <a:t>Examples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PAGE  9</a:t>
            </a:r>
          </a:p>
        </p:txBody>
      </p:sp>
      <p:sp>
        <p:nvSpPr>
          <p:cNvPr id="6" name="Freeform: Shape 29"/>
          <p:cNvSpPr/>
          <p:nvPr/>
        </p:nvSpPr>
        <p:spPr>
          <a:xfrm>
            <a:off x="5396145" y="4330318"/>
            <a:ext cx="1352620" cy="1103672"/>
          </a:xfrm>
          <a:custGeom>
            <a:avLst/>
            <a:gdLst>
              <a:gd name="connsiteX0" fmla="*/ 3033164 w 5362575"/>
              <a:gd name="connsiteY0" fmla="*/ 223208 h 4375602"/>
              <a:gd name="connsiteX1" fmla="*/ 2127548 w 5362575"/>
              <a:gd name="connsiteY1" fmla="*/ 223208 h 4375602"/>
              <a:gd name="connsiteX2" fmla="*/ 3561230 w 5362575"/>
              <a:gd name="connsiteY2" fmla="*/ 1590866 h 4375602"/>
              <a:gd name="connsiteX3" fmla="*/ 3564923 w 5362575"/>
              <a:gd name="connsiteY3" fmla="*/ 1747570 h 4375602"/>
              <a:gd name="connsiteX4" fmla="*/ 3561080 w 5362575"/>
              <a:gd name="connsiteY4" fmla="*/ 1750255 h 4375602"/>
              <a:gd name="connsiteX5" fmla="*/ 3555865 w 5362575"/>
              <a:gd name="connsiteY5" fmla="*/ 1757990 h 4375602"/>
              <a:gd name="connsiteX6" fmla="*/ 3477491 w 5362575"/>
              <a:gd name="connsiteY6" fmla="*/ 1790453 h 4375602"/>
              <a:gd name="connsiteX7" fmla="*/ 221675 w 5362575"/>
              <a:gd name="connsiteY7" fmla="*/ 1790452 h 4375602"/>
              <a:gd name="connsiteX8" fmla="*/ 221675 w 5362575"/>
              <a:gd name="connsiteY8" fmla="*/ 2579008 h 4375602"/>
              <a:gd name="connsiteX9" fmla="*/ 3477491 w 5362575"/>
              <a:gd name="connsiteY9" fmla="*/ 2579007 h 4375602"/>
              <a:gd name="connsiteX10" fmla="*/ 3579618 w 5362575"/>
              <a:gd name="connsiteY10" fmla="*/ 2646701 h 4375602"/>
              <a:gd name="connsiteX11" fmla="*/ 3581399 w 5362575"/>
              <a:gd name="connsiteY11" fmla="*/ 2655520 h 4375602"/>
              <a:gd name="connsiteX12" fmla="*/ 3587542 w 5362575"/>
              <a:gd name="connsiteY12" fmla="*/ 2665261 h 4375602"/>
              <a:gd name="connsiteX13" fmla="*/ 3560371 w 5362575"/>
              <a:gd name="connsiteY13" fmla="*/ 2784737 h 4375602"/>
              <a:gd name="connsiteX14" fmla="*/ 2126688 w 5362575"/>
              <a:gd name="connsiteY14" fmla="*/ 4152395 h 4375602"/>
              <a:gd name="connsiteX15" fmla="*/ 3032305 w 5362575"/>
              <a:gd name="connsiteY15" fmla="*/ 4152395 h 4375602"/>
              <a:gd name="connsiteX16" fmla="*/ 5092170 w 5362575"/>
              <a:gd name="connsiteY16" fmla="*/ 2187392 h 4375602"/>
              <a:gd name="connsiteX17" fmla="*/ 3073332 w 5362575"/>
              <a:gd name="connsiteY17" fmla="*/ 31 h 4375602"/>
              <a:gd name="connsiteX18" fmla="*/ 3152448 w 5362575"/>
              <a:gd name="connsiteY18" fmla="*/ 30639 h 4375602"/>
              <a:gd name="connsiteX19" fmla="*/ 5328274 w 5362575"/>
              <a:gd name="connsiteY19" fmla="*/ 2106262 h 4375602"/>
              <a:gd name="connsiteX20" fmla="*/ 5362575 w 5362575"/>
              <a:gd name="connsiteY20" fmla="*/ 2183849 h 4375602"/>
              <a:gd name="connsiteX21" fmla="*/ 5361473 w 5362575"/>
              <a:gd name="connsiteY21" fmla="*/ 2190324 h 4375602"/>
              <a:gd name="connsiteX22" fmla="*/ 5361716 w 5362575"/>
              <a:gd name="connsiteY22" fmla="*/ 2191753 h 4375602"/>
              <a:gd name="connsiteX23" fmla="*/ 5359536 w 5362575"/>
              <a:gd name="connsiteY23" fmla="*/ 2201700 h 4375602"/>
              <a:gd name="connsiteX24" fmla="*/ 5355444 w 5362575"/>
              <a:gd name="connsiteY24" fmla="*/ 2225737 h 4375602"/>
              <a:gd name="connsiteX25" fmla="*/ 5353642 w 5362575"/>
              <a:gd name="connsiteY25" fmla="*/ 2228594 h 4375602"/>
              <a:gd name="connsiteX26" fmla="*/ 5352620 w 5362575"/>
              <a:gd name="connsiteY26" fmla="*/ 2233258 h 4375602"/>
              <a:gd name="connsiteX27" fmla="*/ 5332889 w 5362575"/>
              <a:gd name="connsiteY27" fmla="*/ 2261505 h 4375602"/>
              <a:gd name="connsiteX28" fmla="*/ 5331968 w 5362575"/>
              <a:gd name="connsiteY28" fmla="*/ 2262966 h 4375602"/>
              <a:gd name="connsiteX29" fmla="*/ 5331773 w 5362575"/>
              <a:gd name="connsiteY29" fmla="*/ 2263101 h 4375602"/>
              <a:gd name="connsiteX30" fmla="*/ 5327415 w 5362575"/>
              <a:gd name="connsiteY30" fmla="*/ 2269340 h 4375602"/>
              <a:gd name="connsiteX31" fmla="*/ 3151590 w 5362575"/>
              <a:gd name="connsiteY31" fmla="*/ 4344964 h 4375602"/>
              <a:gd name="connsiteX32" fmla="*/ 3072473 w 5362575"/>
              <a:gd name="connsiteY32" fmla="*/ 4375572 h 4375602"/>
              <a:gd name="connsiteX33" fmla="*/ 3065614 w 5362575"/>
              <a:gd name="connsiteY33" fmla="*/ 4374068 h 4375602"/>
              <a:gd name="connsiteX34" fmla="*/ 1851034 w 5362575"/>
              <a:gd name="connsiteY34" fmla="*/ 4374069 h 4375602"/>
              <a:gd name="connsiteX35" fmla="*/ 1740197 w 5362575"/>
              <a:gd name="connsiteY35" fmla="*/ 4263231 h 4375602"/>
              <a:gd name="connsiteX36" fmla="*/ 1741077 w 5362575"/>
              <a:gd name="connsiteY36" fmla="*/ 4258872 h 4375602"/>
              <a:gd name="connsiteX37" fmla="*/ 1741059 w 5362575"/>
              <a:gd name="connsiteY37" fmla="*/ 4258769 h 4375602"/>
              <a:gd name="connsiteX38" fmla="*/ 1741540 w 5362575"/>
              <a:gd name="connsiteY38" fmla="*/ 4256578 h 4375602"/>
              <a:gd name="connsiteX39" fmla="*/ 1748907 w 5362575"/>
              <a:gd name="connsiteY39" fmla="*/ 4220088 h 4375602"/>
              <a:gd name="connsiteX40" fmla="*/ 1749841 w 5362575"/>
              <a:gd name="connsiteY40" fmla="*/ 4218703 h 4375602"/>
              <a:gd name="connsiteX41" fmla="*/ 1750156 w 5362575"/>
              <a:gd name="connsiteY41" fmla="*/ 4217264 h 4375602"/>
              <a:gd name="connsiteX42" fmla="*/ 1768954 w 5362575"/>
              <a:gd name="connsiteY42" fmla="*/ 4190356 h 4375602"/>
              <a:gd name="connsiteX43" fmla="*/ 1772660 w 5362575"/>
              <a:gd name="connsiteY43" fmla="*/ 4184858 h 4375602"/>
              <a:gd name="connsiteX44" fmla="*/ 1772912 w 5362575"/>
              <a:gd name="connsiteY44" fmla="*/ 4184687 h 4375602"/>
              <a:gd name="connsiteX45" fmla="*/ 1775361 w 5362575"/>
              <a:gd name="connsiteY45" fmla="*/ 4181183 h 4375602"/>
              <a:gd name="connsiteX46" fmla="*/ 3222506 w 5362575"/>
              <a:gd name="connsiteY46" fmla="*/ 2800681 h 4375602"/>
              <a:gd name="connsiteX47" fmla="*/ 110837 w 5362575"/>
              <a:gd name="connsiteY47" fmla="*/ 2800680 h 4375602"/>
              <a:gd name="connsiteX48" fmla="*/ 0 w 5362575"/>
              <a:gd name="connsiteY48" fmla="*/ 2689843 h 4375602"/>
              <a:gd name="connsiteX49" fmla="*/ 1 w 5362575"/>
              <a:gd name="connsiteY49" fmla="*/ 2689844 h 4375602"/>
              <a:gd name="connsiteX50" fmla="*/ 1283 w 5362575"/>
              <a:gd name="connsiteY50" fmla="*/ 2683491 h 4375602"/>
              <a:gd name="connsiteX51" fmla="*/ 2 w 5362575"/>
              <a:gd name="connsiteY51" fmla="*/ 2677143 h 4375602"/>
              <a:gd name="connsiteX52" fmla="*/ 2 w 5362575"/>
              <a:gd name="connsiteY52" fmla="*/ 1679625 h 4375602"/>
              <a:gd name="connsiteX53" fmla="*/ 0 w 5362575"/>
              <a:gd name="connsiteY53" fmla="*/ 1679615 h 4375602"/>
              <a:gd name="connsiteX54" fmla="*/ 0 w 5362575"/>
              <a:gd name="connsiteY54" fmla="*/ 1679616 h 4375602"/>
              <a:gd name="connsiteX55" fmla="*/ 110838 w 5362575"/>
              <a:gd name="connsiteY55" fmla="*/ 1568779 h 4375602"/>
              <a:gd name="connsiteX56" fmla="*/ 110839 w 5362575"/>
              <a:gd name="connsiteY56" fmla="*/ 1568779 h 4375602"/>
              <a:gd name="connsiteX57" fmla="*/ 3216926 w 5362575"/>
              <a:gd name="connsiteY57" fmla="*/ 1568779 h 4375602"/>
              <a:gd name="connsiteX58" fmla="*/ 1776220 w 5362575"/>
              <a:gd name="connsiteY58" fmla="*/ 194420 h 4375602"/>
              <a:gd name="connsiteX59" fmla="*/ 1773771 w 5362575"/>
              <a:gd name="connsiteY59" fmla="*/ 190915 h 4375602"/>
              <a:gd name="connsiteX60" fmla="*/ 1773519 w 5362575"/>
              <a:gd name="connsiteY60" fmla="*/ 190745 h 4375602"/>
              <a:gd name="connsiteX61" fmla="*/ 1769813 w 5362575"/>
              <a:gd name="connsiteY61" fmla="*/ 185248 h 4375602"/>
              <a:gd name="connsiteX62" fmla="*/ 1751016 w 5362575"/>
              <a:gd name="connsiteY62" fmla="*/ 158338 h 4375602"/>
              <a:gd name="connsiteX63" fmla="*/ 1750699 w 5362575"/>
              <a:gd name="connsiteY63" fmla="*/ 156900 h 4375602"/>
              <a:gd name="connsiteX64" fmla="*/ 1749766 w 5362575"/>
              <a:gd name="connsiteY64" fmla="*/ 155514 h 4375602"/>
              <a:gd name="connsiteX65" fmla="*/ 1742399 w 5362575"/>
              <a:gd name="connsiteY65" fmla="*/ 119023 h 4375602"/>
              <a:gd name="connsiteX66" fmla="*/ 1741919 w 5362575"/>
              <a:gd name="connsiteY66" fmla="*/ 116833 h 4375602"/>
              <a:gd name="connsiteX67" fmla="*/ 1741936 w 5362575"/>
              <a:gd name="connsiteY67" fmla="*/ 116731 h 4375602"/>
              <a:gd name="connsiteX68" fmla="*/ 1741056 w 5362575"/>
              <a:gd name="connsiteY68" fmla="*/ 112371 h 4375602"/>
              <a:gd name="connsiteX69" fmla="*/ 1851892 w 5362575"/>
              <a:gd name="connsiteY69" fmla="*/ 1534 h 4375602"/>
              <a:gd name="connsiteX70" fmla="*/ 3066473 w 5362575"/>
              <a:gd name="connsiteY70" fmla="*/ 1534 h 4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62575" h="4375602">
                <a:moveTo>
                  <a:pt x="3033164" y="223208"/>
                </a:moveTo>
                <a:lnTo>
                  <a:pt x="2127548" y="223208"/>
                </a:lnTo>
                <a:lnTo>
                  <a:pt x="3561230" y="1590866"/>
                </a:lnTo>
                <a:cubicBezTo>
                  <a:pt x="3605523" y="1633119"/>
                  <a:pt x="3607176" y="1703277"/>
                  <a:pt x="3564923" y="1747570"/>
                </a:cubicBezTo>
                <a:lnTo>
                  <a:pt x="3561080" y="1750255"/>
                </a:lnTo>
                <a:lnTo>
                  <a:pt x="3555865" y="1757990"/>
                </a:lnTo>
                <a:cubicBezTo>
                  <a:pt x="3535807" y="1778047"/>
                  <a:pt x="3508098" y="1790454"/>
                  <a:pt x="3477491" y="1790453"/>
                </a:cubicBezTo>
                <a:lnTo>
                  <a:pt x="221675" y="1790452"/>
                </a:lnTo>
                <a:lnTo>
                  <a:pt x="221675" y="2579008"/>
                </a:lnTo>
                <a:lnTo>
                  <a:pt x="3477491" y="2579007"/>
                </a:lnTo>
                <a:cubicBezTo>
                  <a:pt x="3523402" y="2579007"/>
                  <a:pt x="3562792" y="2606920"/>
                  <a:pt x="3579618" y="2646701"/>
                </a:cubicBezTo>
                <a:lnTo>
                  <a:pt x="3581399" y="2655520"/>
                </a:lnTo>
                <a:lnTo>
                  <a:pt x="3587542" y="2665261"/>
                </a:lnTo>
                <a:cubicBezTo>
                  <a:pt x="3602826" y="2705660"/>
                  <a:pt x="3593591" y="2753046"/>
                  <a:pt x="3560371" y="2784737"/>
                </a:cubicBezTo>
                <a:lnTo>
                  <a:pt x="2126688" y="4152395"/>
                </a:lnTo>
                <a:lnTo>
                  <a:pt x="3032305" y="4152395"/>
                </a:lnTo>
                <a:lnTo>
                  <a:pt x="5092170" y="2187392"/>
                </a:lnTo>
                <a:close/>
                <a:moveTo>
                  <a:pt x="3073332" y="31"/>
                </a:moveTo>
                <a:cubicBezTo>
                  <a:pt x="3101689" y="-638"/>
                  <a:pt x="3130302" y="9512"/>
                  <a:pt x="3152448" y="30639"/>
                </a:cubicBezTo>
                <a:lnTo>
                  <a:pt x="5328274" y="2106262"/>
                </a:lnTo>
                <a:cubicBezTo>
                  <a:pt x="5350421" y="2127389"/>
                  <a:pt x="5361906" y="2155491"/>
                  <a:pt x="5362575" y="2183849"/>
                </a:cubicBezTo>
                <a:lnTo>
                  <a:pt x="5361473" y="2190324"/>
                </a:lnTo>
                <a:lnTo>
                  <a:pt x="5361716" y="2191753"/>
                </a:lnTo>
                <a:lnTo>
                  <a:pt x="5359536" y="2201700"/>
                </a:lnTo>
                <a:lnTo>
                  <a:pt x="5355444" y="2225737"/>
                </a:lnTo>
                <a:lnTo>
                  <a:pt x="5353642" y="2228594"/>
                </a:lnTo>
                <a:lnTo>
                  <a:pt x="5352620" y="2233258"/>
                </a:lnTo>
                <a:lnTo>
                  <a:pt x="5332889" y="2261505"/>
                </a:lnTo>
                <a:lnTo>
                  <a:pt x="5331968" y="2262966"/>
                </a:lnTo>
                <a:lnTo>
                  <a:pt x="5331773" y="2263101"/>
                </a:lnTo>
                <a:lnTo>
                  <a:pt x="5327415" y="2269340"/>
                </a:lnTo>
                <a:lnTo>
                  <a:pt x="3151590" y="4344964"/>
                </a:lnTo>
                <a:cubicBezTo>
                  <a:pt x="3129443" y="4366090"/>
                  <a:pt x="3100831" y="4376239"/>
                  <a:pt x="3072473" y="4375572"/>
                </a:cubicBezTo>
                <a:lnTo>
                  <a:pt x="3065614" y="4374068"/>
                </a:lnTo>
                <a:lnTo>
                  <a:pt x="1851034" y="4374069"/>
                </a:lnTo>
                <a:cubicBezTo>
                  <a:pt x="1789820" y="4374068"/>
                  <a:pt x="1740197" y="4324446"/>
                  <a:pt x="1740197" y="4263231"/>
                </a:cubicBezTo>
                <a:lnTo>
                  <a:pt x="1741077" y="4258872"/>
                </a:lnTo>
                <a:lnTo>
                  <a:pt x="1741059" y="4258769"/>
                </a:lnTo>
                <a:lnTo>
                  <a:pt x="1741540" y="4256578"/>
                </a:lnTo>
                <a:lnTo>
                  <a:pt x="1748907" y="4220088"/>
                </a:lnTo>
                <a:lnTo>
                  <a:pt x="1749841" y="4218703"/>
                </a:lnTo>
                <a:lnTo>
                  <a:pt x="1750156" y="4217264"/>
                </a:lnTo>
                <a:lnTo>
                  <a:pt x="1768954" y="4190356"/>
                </a:lnTo>
                <a:lnTo>
                  <a:pt x="1772660" y="4184858"/>
                </a:lnTo>
                <a:lnTo>
                  <a:pt x="1772912" y="4184687"/>
                </a:lnTo>
                <a:lnTo>
                  <a:pt x="1775361" y="4181183"/>
                </a:lnTo>
                <a:lnTo>
                  <a:pt x="3222506" y="2800681"/>
                </a:lnTo>
                <a:lnTo>
                  <a:pt x="110837" y="2800680"/>
                </a:lnTo>
                <a:cubicBezTo>
                  <a:pt x="49623" y="2800680"/>
                  <a:pt x="0" y="2751057"/>
                  <a:pt x="0" y="2689843"/>
                </a:cubicBezTo>
                <a:lnTo>
                  <a:pt x="1" y="2689844"/>
                </a:lnTo>
                <a:lnTo>
                  <a:pt x="1283" y="2683491"/>
                </a:lnTo>
                <a:lnTo>
                  <a:pt x="2" y="2677143"/>
                </a:lnTo>
                <a:lnTo>
                  <a:pt x="2" y="1679625"/>
                </a:lnTo>
                <a:lnTo>
                  <a:pt x="0" y="1679615"/>
                </a:lnTo>
                <a:lnTo>
                  <a:pt x="0" y="1679616"/>
                </a:lnTo>
                <a:cubicBezTo>
                  <a:pt x="1" y="1618402"/>
                  <a:pt x="49624" y="1568779"/>
                  <a:pt x="110838" y="1568779"/>
                </a:cubicBezTo>
                <a:lnTo>
                  <a:pt x="110839" y="1568779"/>
                </a:lnTo>
                <a:lnTo>
                  <a:pt x="3216926" y="1568779"/>
                </a:lnTo>
                <a:lnTo>
                  <a:pt x="1776220" y="194420"/>
                </a:lnTo>
                <a:lnTo>
                  <a:pt x="1773771" y="190915"/>
                </a:lnTo>
                <a:lnTo>
                  <a:pt x="1773519" y="190745"/>
                </a:lnTo>
                <a:lnTo>
                  <a:pt x="1769813" y="185248"/>
                </a:lnTo>
                <a:lnTo>
                  <a:pt x="1751016" y="158338"/>
                </a:lnTo>
                <a:lnTo>
                  <a:pt x="1750699" y="156900"/>
                </a:lnTo>
                <a:lnTo>
                  <a:pt x="1749766" y="155514"/>
                </a:lnTo>
                <a:lnTo>
                  <a:pt x="1742399" y="119023"/>
                </a:lnTo>
                <a:lnTo>
                  <a:pt x="1741919" y="116833"/>
                </a:lnTo>
                <a:lnTo>
                  <a:pt x="1741936" y="116731"/>
                </a:lnTo>
                <a:lnTo>
                  <a:pt x="1741056" y="112371"/>
                </a:lnTo>
                <a:cubicBezTo>
                  <a:pt x="1741056" y="51157"/>
                  <a:pt x="1790678" y="1534"/>
                  <a:pt x="1851892" y="1534"/>
                </a:cubicBezTo>
                <a:lnTo>
                  <a:pt x="3066473" y="15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E505FBF-0683-64D9-CDC4-16F042BBD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PHYS 5000 – Schwinger’s Oscillator Model for Angular Momentum</a:t>
            </a:r>
          </a:p>
        </p:txBody>
      </p:sp>
    </p:spTree>
    <p:extLst>
      <p:ext uri="{BB962C8B-B14F-4D97-AF65-F5344CB8AC3E}">
        <p14:creationId xmlns:p14="http://schemas.microsoft.com/office/powerpoint/2010/main" val="38950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EBC-4523-D2FE-70E4-EA3B7341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2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D764D28-BD46-ECDC-A40B-688AD54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D636E2-0675-823C-7224-341627915857}"/>
              </a:ext>
            </a:extLst>
          </p:cNvPr>
          <p:cNvSpPr txBox="1">
            <a:spLocks/>
          </p:cNvSpPr>
          <p:nvPr/>
        </p:nvSpPr>
        <p:spPr>
          <a:xfrm>
            <a:off x="133970" y="513028"/>
            <a:ext cx="11569729" cy="1046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– CoF3, no valence electrons (30+ charge cation)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F401A011-4FFB-1D42-E020-9E5A254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PHYS 5000 – Schwinger’s Oscillator Model for Angular Momentum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778933-F47E-9C70-EF1D-D31A4C951612}"/>
              </a:ext>
            </a:extLst>
          </p:cNvPr>
          <p:cNvSpPr txBox="1"/>
          <p:nvPr/>
        </p:nvSpPr>
        <p:spPr>
          <a:xfrm>
            <a:off x="5918834" y="2513292"/>
            <a:ext cx="702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 is HOMO, 2pz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CE8AD-22EB-7673-32D9-446C4A263EF2}"/>
              </a:ext>
            </a:extLst>
          </p:cNvPr>
          <p:cNvSpPr txBox="1"/>
          <p:nvPr/>
        </p:nvSpPr>
        <p:spPr>
          <a:xfrm>
            <a:off x="86768" y="1551865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Occupation number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B623DB-2D34-DF67-CFDA-BA5F4EBBA120}"/>
              </a:ext>
            </a:extLst>
          </p:cNvPr>
          <p:cNvCxnSpPr/>
          <p:nvPr/>
        </p:nvCxnSpPr>
        <p:spPr>
          <a:xfrm>
            <a:off x="3781146" y="2697958"/>
            <a:ext cx="1806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D61215-0D7E-3EF9-48D0-8CD4F6D9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450" y="1145981"/>
            <a:ext cx="4924425" cy="1181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800588-DD11-0CBC-0C9B-EA0220777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921" y="3121524"/>
            <a:ext cx="3781146" cy="19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5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4C814-0EAF-1037-8D2F-930E724E1B97}"/>
              </a:ext>
            </a:extLst>
          </p:cNvPr>
          <p:cNvSpPr/>
          <p:nvPr/>
        </p:nvSpPr>
        <p:spPr>
          <a:xfrm>
            <a:off x="3395056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0107" y="348190"/>
            <a:ext cx="5226517" cy="250337"/>
          </a:xfrm>
        </p:spPr>
        <p:txBody>
          <a:bodyPr/>
          <a:lstStyle/>
          <a:p>
            <a:r>
              <a:rPr lang="en-US" b="1" dirty="0"/>
              <a:t>Examining orbitals of no valence electron CoF3 (30+) 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17 -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 – 2s (A1’)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 – 2s (E’)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 – 2s (E’)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14B3CF-B28E-2D1C-2F00-3B85BB094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8" r="16453"/>
          <a:stretch/>
        </p:blipFill>
        <p:spPr>
          <a:xfrm>
            <a:off x="548639" y="872583"/>
            <a:ext cx="2091527" cy="18798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7FD677-D166-E758-BE1F-D2AAAC6C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551" y="1135077"/>
            <a:ext cx="1846848" cy="16882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F3370F-79B9-5003-AC80-7709CDF36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174" y="1073191"/>
            <a:ext cx="2218393" cy="16344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1CEEE1-7734-72FF-5AC4-33FE69675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3860" y="1039812"/>
            <a:ext cx="2192065" cy="1545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0F57734-8827-290B-7883-E10822118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17" y="4116962"/>
            <a:ext cx="2210812" cy="15303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6CE1D61-5B54-E21F-C9B6-9C5E67EF35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2014" y="4128926"/>
            <a:ext cx="2150689" cy="13667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574DFE-AB32-3A6C-C86A-D797A55BC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6760" y="3952727"/>
            <a:ext cx="2321220" cy="16234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CDAB7B-D7CC-6FBE-A2FF-134D290C6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3018" y="4041787"/>
            <a:ext cx="2192065" cy="16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13 – 2s (A1’)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84C814-0EAF-1037-8D2F-930E724E1B97}"/>
              </a:ext>
            </a:extLst>
          </p:cNvPr>
          <p:cNvSpPr/>
          <p:nvPr/>
        </p:nvSpPr>
        <p:spPr>
          <a:xfrm>
            <a:off x="3395056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14 - 2s (E’)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15 - 2s (E’)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16 -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8" y="333968"/>
            <a:ext cx="7992312" cy="365147"/>
          </a:xfrm>
        </p:spPr>
        <p:txBody>
          <a:bodyPr/>
          <a:lstStyle/>
          <a:p>
            <a:r>
              <a:rPr lang="en-US" b="1" dirty="0"/>
              <a:t>Result of calculation after </a:t>
            </a:r>
            <a:r>
              <a:rPr lang="en-US" b="1" dirty="0" err="1"/>
              <a:t>iorder</a:t>
            </a:r>
            <a:r>
              <a:rPr lang="en-US" b="1" dirty="0"/>
              <a:t>(13)=18,19,20,13-&gt;17, CoF3(24+) cation, fluorine’s 2s orbs filled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19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14B3CF-B28E-2D1C-2F00-3B85BB094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8" r="16453"/>
          <a:stretch/>
        </p:blipFill>
        <p:spPr>
          <a:xfrm>
            <a:off x="9594182" y="849365"/>
            <a:ext cx="2091527" cy="18798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97FD677-D166-E758-BE1F-D2AAAC6C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58" y="4028472"/>
            <a:ext cx="1846848" cy="16882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F3370F-79B9-5003-AC80-7709CDF367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650" y="3982632"/>
            <a:ext cx="2218393" cy="16344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1CEEE1-7734-72FF-5AC4-33FE69675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942" y="4099903"/>
            <a:ext cx="2192065" cy="15454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0F57734-8827-290B-7883-E108221186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800" y="4090416"/>
            <a:ext cx="2210812" cy="15303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6CE1D61-5B54-E21F-C9B6-9C5E67EF35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78" y="1155652"/>
            <a:ext cx="2150689" cy="13667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574DFE-AB32-3A6C-C86A-D797A55BC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8443" y="1019845"/>
            <a:ext cx="2321220" cy="16234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CDAB7B-D7CC-6FBE-A2FF-134D290C6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338" y="1039812"/>
            <a:ext cx="2192065" cy="16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016C96-404E-9DA4-D8B7-2AF11A3795A7}"/>
              </a:ext>
            </a:extLst>
          </p:cNvPr>
          <p:cNvSpPr/>
          <p:nvPr/>
        </p:nvSpPr>
        <p:spPr>
          <a:xfrm>
            <a:off x="41002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–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9633F-6CCC-EBCD-54F1-BCDCAFB5CF07}"/>
              </a:ext>
            </a:extLst>
          </p:cNvPr>
          <p:cNvSpPr/>
          <p:nvPr/>
        </p:nvSpPr>
        <p:spPr>
          <a:xfrm>
            <a:off x="6415069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08" y="333968"/>
            <a:ext cx="7992312" cy="365147"/>
          </a:xfrm>
        </p:spPr>
        <p:txBody>
          <a:bodyPr/>
          <a:lstStyle/>
          <a:p>
            <a:r>
              <a:rPr lang="en-US" b="1" dirty="0"/>
              <a:t>Final result, </a:t>
            </a:r>
            <a:r>
              <a:rPr lang="en-US" b="1" dirty="0" err="1"/>
              <a:t>gh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57D1C1-C51D-D3F5-AD60-9AD8FCEBBF7A}"/>
              </a:ext>
            </a:extLst>
          </p:cNvPr>
          <p:cNvSpPr txBox="1">
            <a:spLocks/>
          </p:cNvSpPr>
          <p:nvPr/>
        </p:nvSpPr>
        <p:spPr>
          <a:xfrm>
            <a:off x="8370916" y="4825037"/>
            <a:ext cx="3990110" cy="896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F605-4D48-CF58-BE78-1FC2660B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299" y="1047162"/>
            <a:ext cx="2058455" cy="1862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1F551-683D-2B39-4D9D-148B07F32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273" y="732929"/>
            <a:ext cx="2267239" cy="2277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BA514-9730-5A8B-B7D3-282E6F367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27" y="3798006"/>
            <a:ext cx="2137008" cy="2145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1A6FD7-6AFC-32B2-EC50-F9B0DFFB5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1828" y="3698704"/>
            <a:ext cx="2106037" cy="2208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1B3752-ED58-D4E5-AD35-8C3A45C9C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2299" y="3824874"/>
            <a:ext cx="2101582" cy="2089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0E8755-5BA4-1691-6377-7400C30C3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728" y="812362"/>
            <a:ext cx="2224805" cy="18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EBC-4523-D2FE-70E4-EA3B7341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2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D764D28-BD46-ECDC-A40B-688AD54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D636E2-0675-823C-7224-341627915857}"/>
              </a:ext>
            </a:extLst>
          </p:cNvPr>
          <p:cNvSpPr txBox="1">
            <a:spLocks/>
          </p:cNvSpPr>
          <p:nvPr/>
        </p:nvSpPr>
        <p:spPr>
          <a:xfrm>
            <a:off x="133970" y="513028"/>
            <a:ext cx="11569729" cy="1046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RhF3, no valence electrons (30+ charge cation)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F401A011-4FFB-1D42-E020-9E5A254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PHYS 5000 – Schwinger’s Oscillator Model for Angular Momentum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E778933-F47E-9C70-EF1D-D31A4C951612}"/>
              </a:ext>
            </a:extLst>
          </p:cNvPr>
          <p:cNvSpPr txBox="1"/>
          <p:nvPr/>
        </p:nvSpPr>
        <p:spPr>
          <a:xfrm>
            <a:off x="9468061" y="1786287"/>
            <a:ext cx="702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21 is HOMO, 3pz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CE8AD-22EB-7673-32D9-446C4A263EF2}"/>
              </a:ext>
            </a:extLst>
          </p:cNvPr>
          <p:cNvSpPr txBox="1"/>
          <p:nvPr/>
        </p:nvSpPr>
        <p:spPr>
          <a:xfrm>
            <a:off x="86768" y="1551865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Occupation number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4B623DB-2D34-DF67-CFDA-BA5F4EBBA120}"/>
              </a:ext>
            </a:extLst>
          </p:cNvPr>
          <p:cNvCxnSpPr/>
          <p:nvPr/>
        </p:nvCxnSpPr>
        <p:spPr>
          <a:xfrm>
            <a:off x="7330373" y="1970953"/>
            <a:ext cx="1806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4C92F71-D241-AECB-A994-7E650F012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1147607"/>
            <a:ext cx="3562350" cy="1781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78BA9-A372-CB45-D1BD-93E12C70D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613" y="3268067"/>
            <a:ext cx="4233858" cy="32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1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892A-1FF2-4364-81DF-E937C848EE36}"/>
              </a:ext>
            </a:extLst>
          </p:cNvPr>
          <p:cNvSpPr/>
          <p:nvPr/>
        </p:nvSpPr>
        <p:spPr>
          <a:xfrm>
            <a:off x="410021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78E3F-F9B6-413E-B0B0-9EFE24CC7927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73608F-A2BC-4CFF-AE6A-5150DFF3C04F}"/>
              </a:ext>
            </a:extLst>
          </p:cNvPr>
          <p:cNvSpPr/>
          <p:nvPr/>
        </p:nvSpPr>
        <p:spPr>
          <a:xfrm>
            <a:off x="6415069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071C7-8D6A-47A3-A7C1-F852B7C6633E}"/>
              </a:ext>
            </a:extLst>
          </p:cNvPr>
          <p:cNvSpPr/>
          <p:nvPr/>
        </p:nvSpPr>
        <p:spPr>
          <a:xfrm>
            <a:off x="3412545" y="665926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469222-1174-88B6-4F9A-AFCD147F3F1D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34 –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pic>
        <p:nvPicPr>
          <p:cNvPr id="43" name="Picture 12">
            <a:extLst>
              <a:ext uri="{FF2B5EF4-FFF2-40B4-BE49-F238E27FC236}">
                <a16:creationId xmlns:a16="http://schemas.microsoft.com/office/drawing/2014/main" id="{0627EB2C-AD22-A86B-2762-6D1DD004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Footer Placeholder 5">
            <a:extLst>
              <a:ext uri="{FF2B5EF4-FFF2-40B4-BE49-F238E27FC236}">
                <a16:creationId xmlns:a16="http://schemas.microsoft.com/office/drawing/2014/main" id="{94E6F50E-6CCC-A0F8-C145-714174B3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392558"/>
            <a:ext cx="5226517" cy="250337"/>
          </a:xfrm>
        </p:spPr>
        <p:txBody>
          <a:bodyPr/>
          <a:lstStyle/>
          <a:p>
            <a:r>
              <a:rPr lang="en-US" b="1" dirty="0"/>
              <a:t>Examining RhF3(30+) cation, d orbs are not immediately after 2s orbs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16835E-6F94-9F16-723F-9C4147944B1F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FE67DC-56E5-97D7-1224-1E51B5F3CF68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B7E40-BFD9-D1DE-3C9F-00D798038A4A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FA9C0-BEE0-A309-6197-B517D507F5F0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C8FD9-FC28-C0E0-2BA9-54946C70C4B5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35 -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F6DB46-F4F3-E1FA-50D1-DC15BE88F59B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36 -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5BBF1-8642-52BE-AA27-6DBF15445A0D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37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C4E695-FB15-86B3-7CED-0D4522586723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38 -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B3790-7583-6D7D-1BFD-D5915444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919" y="1161815"/>
            <a:ext cx="2188181" cy="1534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BEB45-DC8E-8D5C-E5BC-C298D8B89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08" y="4028472"/>
            <a:ext cx="2196029" cy="1692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EE069D-A2F6-E67A-70FD-9ADB6E674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895" y="4131397"/>
            <a:ext cx="2188453" cy="1501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9E3779-FA38-7DDC-6455-1DF9583AF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333" y="4098025"/>
            <a:ext cx="2177380" cy="1531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024932-E609-25C6-708E-97D516398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7568" y="4059421"/>
            <a:ext cx="2124884" cy="1564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C8D812-093B-72F2-CCDC-AF6F7DBECDD4}"/>
              </a:ext>
            </a:extLst>
          </p:cNvPr>
          <p:cNvSpPr/>
          <p:nvPr/>
        </p:nvSpPr>
        <p:spPr>
          <a:xfrm>
            <a:off x="409802" y="3120267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 – 2s (A1’)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AEA025-48BC-D820-4F06-259AFFE09F3D}"/>
              </a:ext>
            </a:extLst>
          </p:cNvPr>
          <p:cNvSpPr/>
          <p:nvPr/>
        </p:nvSpPr>
        <p:spPr>
          <a:xfrm>
            <a:off x="3394837" y="3120267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23 - 2s (E’)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DBAC9B-4C7F-066C-C008-473FFEF14FC8}"/>
              </a:ext>
            </a:extLst>
          </p:cNvPr>
          <p:cNvSpPr/>
          <p:nvPr/>
        </p:nvSpPr>
        <p:spPr>
          <a:xfrm>
            <a:off x="6414850" y="3120267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24 - 2s (E’)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EFA2FE1-C110-2B9B-0D74-A24EF6375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60" y="1075242"/>
            <a:ext cx="2203130" cy="154597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BA3C64-71D3-C576-A83D-B294F73307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2799" y="1075242"/>
            <a:ext cx="2232549" cy="15894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9B855F-2992-8717-3D56-1B9BCF7C57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5333" y="1038082"/>
            <a:ext cx="2255174" cy="165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5CEBC-4523-D2FE-70E4-EA3B7341E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2</a:t>
            </a: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1D764D28-BD46-ECDC-A40B-688AD540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10" y="6009689"/>
            <a:ext cx="2137008" cy="769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D636E2-0675-823C-7224-341627915857}"/>
              </a:ext>
            </a:extLst>
          </p:cNvPr>
          <p:cNvSpPr txBox="1">
            <a:spLocks/>
          </p:cNvSpPr>
          <p:nvPr/>
        </p:nvSpPr>
        <p:spPr>
          <a:xfrm>
            <a:off x="133970" y="513028"/>
            <a:ext cx="11569729" cy="1046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RhF3, 6 valence electrons (24+ charge cation)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F401A011-4FFB-1D42-E020-9E5A2543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5226517" cy="250337"/>
          </a:xfrm>
        </p:spPr>
        <p:txBody>
          <a:bodyPr/>
          <a:lstStyle/>
          <a:p>
            <a:r>
              <a:rPr lang="en-US" dirty="0"/>
              <a:t>PHYS 5000 – Schwinger’s Oscillator Model for Angular Momentum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4CE8AD-22EB-7673-32D9-446C4A263EF2}"/>
              </a:ext>
            </a:extLst>
          </p:cNvPr>
          <p:cNvSpPr txBox="1"/>
          <p:nvPr/>
        </p:nvSpPr>
        <p:spPr>
          <a:xfrm>
            <a:off x="86768" y="1551865"/>
            <a:ext cx="47965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d-orbs became immediately after HOMO 24,,</a:t>
            </a:r>
          </a:p>
          <a:p>
            <a:r>
              <a:rPr lang="en-US" altLang="zh-CN" dirty="0"/>
              <a:t>so 25-29 are now d-orbs</a:t>
            </a:r>
          </a:p>
          <a:p>
            <a:endParaRPr lang="en-US" altLang="zh-CN" dirty="0"/>
          </a:p>
          <a:p>
            <a:r>
              <a:rPr lang="en-US" altLang="zh-CN" dirty="0"/>
              <a:t>We can now look at MOs instead </a:t>
            </a:r>
          </a:p>
          <a:p>
            <a:r>
              <a:rPr lang="en-US" altLang="zh-CN" dirty="0"/>
              <a:t>of molecular </a:t>
            </a:r>
            <a:r>
              <a:rPr lang="en-US" altLang="zh-CN" dirty="0" err="1"/>
              <a:t>eigenvects</a:t>
            </a: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E5170-F826-EAD9-81EA-2EB86E0BA1D1}"/>
              </a:ext>
            </a:extLst>
          </p:cNvPr>
          <p:cNvSpPr/>
          <p:nvPr/>
        </p:nvSpPr>
        <p:spPr>
          <a:xfrm>
            <a:off x="9417592" y="656731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6F8177-2519-D0C9-F00F-EC66A7277754}"/>
              </a:ext>
            </a:extLst>
          </p:cNvPr>
          <p:cNvSpPr/>
          <p:nvPr/>
        </p:nvSpPr>
        <p:spPr>
          <a:xfrm>
            <a:off x="9417591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3BCD85-171B-F527-6CFE-31FB980AAF8C}"/>
              </a:ext>
            </a:extLst>
          </p:cNvPr>
          <p:cNvSpPr/>
          <p:nvPr/>
        </p:nvSpPr>
        <p:spPr>
          <a:xfrm>
            <a:off x="6415068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E0F588-5AFC-58A8-7187-67BD1F0D0C8B}"/>
              </a:ext>
            </a:extLst>
          </p:cNvPr>
          <p:cNvSpPr/>
          <p:nvPr/>
        </p:nvSpPr>
        <p:spPr>
          <a:xfrm>
            <a:off x="41002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dxy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FBC5C-85AA-334F-E3EB-DDBAE2C16863}"/>
              </a:ext>
            </a:extLst>
          </p:cNvPr>
          <p:cNvSpPr/>
          <p:nvPr/>
        </p:nvSpPr>
        <p:spPr>
          <a:xfrm>
            <a:off x="3395057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27 -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dyz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477F2-4C7A-C1B0-A57B-75354A3C7402}"/>
              </a:ext>
            </a:extLst>
          </p:cNvPr>
          <p:cNvSpPr/>
          <p:nvPr/>
        </p:nvSpPr>
        <p:spPr>
          <a:xfrm>
            <a:off x="6415068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–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dxz</a:t>
            </a:r>
            <a:endParaRPr lang="en-US" baseline="30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4C8C88-FDAB-AB9B-0853-651F806470FD}"/>
              </a:ext>
            </a:extLst>
          </p:cNvPr>
          <p:cNvSpPr/>
          <p:nvPr/>
        </p:nvSpPr>
        <p:spPr>
          <a:xfrm>
            <a:off x="9417590" y="6087172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29 - dz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B0A159-CC94-C0B2-17AE-267CF86D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21" y="1181819"/>
            <a:ext cx="4162425" cy="1971675"/>
          </a:xfrm>
          <a:prstGeom prst="rect">
            <a:avLst/>
          </a:prstGeom>
        </p:spPr>
      </p:pic>
      <p:sp>
        <p:nvSpPr>
          <p:cNvPr id="22" name="Frame 21">
            <a:extLst>
              <a:ext uri="{FF2B5EF4-FFF2-40B4-BE49-F238E27FC236}">
                <a16:creationId xmlns:a16="http://schemas.microsoft.com/office/drawing/2014/main" id="{C7E4FB75-9017-2E0D-FC02-2024AFA6545F}"/>
              </a:ext>
            </a:extLst>
          </p:cNvPr>
          <p:cNvSpPr/>
          <p:nvPr/>
        </p:nvSpPr>
        <p:spPr>
          <a:xfrm rot="16200000" flipV="1">
            <a:off x="6450128" y="-186782"/>
            <a:ext cx="487091" cy="4499245"/>
          </a:xfrm>
          <a:prstGeom prst="frame">
            <a:avLst>
              <a:gd name="adj1" fmla="val 1746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345422-663B-AA08-5007-8D207C58570C}"/>
              </a:ext>
            </a:extLst>
          </p:cNvPr>
          <p:cNvSpPr/>
          <p:nvPr/>
        </p:nvSpPr>
        <p:spPr>
          <a:xfrm>
            <a:off x="410020" y="3620810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9C0181-72D1-1F10-5ED0-1F16D04D8105}"/>
              </a:ext>
            </a:extLst>
          </p:cNvPr>
          <p:cNvSpPr/>
          <p:nvPr/>
        </p:nvSpPr>
        <p:spPr>
          <a:xfrm>
            <a:off x="3412544" y="3630005"/>
            <a:ext cx="2364607" cy="2364607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6C6B4-7F83-FB00-EFBF-60A832CB0F11}"/>
              </a:ext>
            </a:extLst>
          </p:cNvPr>
          <p:cNvSpPr/>
          <p:nvPr/>
        </p:nvSpPr>
        <p:spPr>
          <a:xfrm>
            <a:off x="9417591" y="3123093"/>
            <a:ext cx="2364607" cy="3059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25 - dx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-y</a:t>
            </a:r>
            <a:r>
              <a:rPr lang="en-US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8ABF4DF-9D1B-76EC-704A-0DEF78ABE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369" y="770371"/>
            <a:ext cx="2234580" cy="22165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64426C-5DFE-CD10-8D9D-8AB8780D72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40" y="3764747"/>
            <a:ext cx="2312567" cy="21298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C84CFF-CB83-5139-2169-7669E78CE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688" y="3836199"/>
            <a:ext cx="2292318" cy="20760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74046FF-E95B-8CE2-9FAB-6A951938EE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067" y="3676460"/>
            <a:ext cx="2330607" cy="22533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C4E7F97-38C3-6CC2-AB15-3FC4EAF72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2351" y="3973110"/>
            <a:ext cx="2273609" cy="180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8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UofWaterloo_WhiteBkgrd">
  <a:themeElements>
    <a:clrScheme name="Custom 8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63A0FF"/>
      </a:accent1>
      <a:accent2>
        <a:srgbClr val="000000"/>
      </a:accent2>
      <a:accent3>
        <a:srgbClr val="0073CE"/>
      </a:accent3>
      <a:accent4>
        <a:srgbClr val="B2D3FF"/>
      </a:accent4>
      <a:accent5>
        <a:srgbClr val="0033BD"/>
      </a:accent5>
      <a:accent6>
        <a:srgbClr val="62A0FF"/>
      </a:accent6>
      <a:hlink>
        <a:srgbClr val="0033BD"/>
      </a:hlink>
      <a:folHlink>
        <a:srgbClr val="595959"/>
      </a:folHlink>
    </a:clrScheme>
    <a:fontScheme name="Custom 7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ulty_of_science_powerpoint_template_16-9_widescreen" id="{4B02A63D-EFDB-4542-8111-F91B73883A89}" vid="{80FB7268-E644-784A-B5F7-63C0996B8E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faculty_of_science_powerpoint_template_16-9_widescreen</Template>
  <TotalTime>23</TotalTime>
  <Words>438</Words>
  <Application>Microsoft Macintosh PowerPoint</Application>
  <PresentationFormat>Widescreen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HelveticaNeueLT Pro 55 Roman</vt:lpstr>
      <vt:lpstr>Arial</vt:lpstr>
      <vt:lpstr>Barlow Condensed</vt:lpstr>
      <vt:lpstr>Calibri</vt:lpstr>
      <vt:lpstr>Georgia</vt:lpstr>
      <vt:lpstr>Gill Sans MT</vt:lpstr>
      <vt:lpstr>Helvetica Neue Light</vt:lpstr>
      <vt:lpstr>Impact</vt:lpstr>
      <vt:lpstr>Verdana</vt:lpstr>
      <vt:lpstr>Wingdings</vt:lpstr>
      <vt:lpstr>UofWaterloo_WhiteBkgrd</vt:lpstr>
      <vt:lpstr>D3h DIABATIZATION Protocol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Vibronic MODELS AND Spectra Using Gaussian WITH MCTDH</dc:title>
  <dc:creator>Benny Jun Chen</dc:creator>
  <cp:lastModifiedBy>Benny Chen</cp:lastModifiedBy>
  <cp:revision>831</cp:revision>
  <dcterms:created xsi:type="dcterms:W3CDTF">2021-02-28T00:13:04Z</dcterms:created>
  <dcterms:modified xsi:type="dcterms:W3CDTF">2024-01-16T19:54:08Z</dcterms:modified>
</cp:coreProperties>
</file>